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4" r:id="rId6"/>
    <p:sldId id="261" r:id="rId7"/>
    <p:sldId id="262" r:id="rId8"/>
    <p:sldId id="263" r:id="rId9"/>
    <p:sldId id="265" r:id="rId10"/>
    <p:sldId id="266" r:id="rId11"/>
    <p:sldId id="277" r:id="rId12"/>
    <p:sldId id="278" r:id="rId13"/>
    <p:sldId id="267" r:id="rId14"/>
    <p:sldId id="280" r:id="rId15"/>
    <p:sldId id="279" r:id="rId16"/>
    <p:sldId id="281" r:id="rId17"/>
    <p:sldId id="282" r:id="rId18"/>
    <p:sldId id="283" r:id="rId19"/>
    <p:sldId id="284" r:id="rId20"/>
    <p:sldId id="285" r:id="rId21"/>
    <p:sldId id="286" r:id="rId22"/>
    <p:sldId id="287" r:id="rId23"/>
    <p:sldId id="28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948" y="-96"/>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3BA54ED0-1548-4828-877B-EED9A782681C}" type="datetimeFigureOut">
              <a:rPr lang="en-US" smtClean="0"/>
              <a:pPr/>
              <a:t>9/23/2015</a:t>
            </a:fld>
            <a:endParaRPr lang="en-US"/>
          </a:p>
        </p:txBody>
      </p:sp>
      <p:sp>
        <p:nvSpPr>
          <p:cNvPr id="16" name="Slide Number Placeholder 15"/>
          <p:cNvSpPr>
            <a:spLocks noGrp="1"/>
          </p:cNvSpPr>
          <p:nvPr>
            <p:ph type="sldNum" sz="quarter" idx="11"/>
          </p:nvPr>
        </p:nvSpPr>
        <p:spPr/>
        <p:txBody>
          <a:bodyPr/>
          <a:lstStyle/>
          <a:p>
            <a:fld id="{3EA6EAB5-1071-438D-8A50-D74E8D6FE375}"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BA54ED0-1548-4828-877B-EED9A782681C}" type="datetimeFigureOut">
              <a:rPr lang="en-US" smtClean="0"/>
              <a:pPr/>
              <a:t>9/23/2015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A6EAB5-1071-438D-8A50-D74E8D6FE375}" type="slidenum">
              <a:rPr lang="en-US" smtClean="0"/>
              <a:pPr/>
              <a:t>‹#›</a:t>
            </a:fld>
            <a:endParaRPr lang="en-US"/>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BA54ED0-1548-4828-877B-EED9A782681C}" type="datetimeFigureOut">
              <a:rPr lang="en-US" smtClean="0"/>
              <a:pPr/>
              <a:t>9/23/2015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A6EAB5-1071-438D-8A50-D74E8D6FE375}" type="slidenum">
              <a:rPr lang="en-US" smtClean="0"/>
              <a:pPr/>
              <a:t>‹#›</a:t>
            </a:fld>
            <a:endParaRPr lang="en-US"/>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3BA54ED0-1548-4828-877B-EED9A782681C}" type="datetimeFigureOut">
              <a:rPr lang="en-US" smtClean="0"/>
              <a:pPr/>
              <a:t>9/23/2015</a:t>
            </a:fld>
            <a:endParaRPr lang="en-US"/>
          </a:p>
        </p:txBody>
      </p:sp>
      <p:sp>
        <p:nvSpPr>
          <p:cNvPr id="15" name="Slide Number Placeholder 14"/>
          <p:cNvSpPr>
            <a:spLocks noGrp="1"/>
          </p:cNvSpPr>
          <p:nvPr>
            <p:ph type="sldNum" sz="quarter" idx="15"/>
          </p:nvPr>
        </p:nvSpPr>
        <p:spPr/>
        <p:txBody>
          <a:bodyPr/>
          <a:lstStyle>
            <a:lvl1pPr algn="ctr">
              <a:defRPr/>
            </a:lvl1pPr>
          </a:lstStyle>
          <a:p>
            <a:fld id="{3EA6EAB5-1071-438D-8A50-D74E8D6FE375}"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BA54ED0-1548-4828-877B-EED9A782681C}" type="datetimeFigureOut">
              <a:rPr lang="en-US" smtClean="0"/>
              <a:pPr/>
              <a:t>9/23/2015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A6EAB5-1071-438D-8A50-D74E8D6FE375}"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BA54ED0-1548-4828-877B-EED9A782681C}" type="datetimeFigureOut">
              <a:rPr lang="en-US" smtClean="0"/>
              <a:pPr/>
              <a:t>9/23/2015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A6EAB5-1071-438D-8A50-D74E8D6FE375}"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3EA6EAB5-1071-438D-8A50-D74E8D6FE375}"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3BA54ED0-1548-4828-877B-EED9A782681C}" type="datetimeFigureOut">
              <a:rPr lang="en-US" smtClean="0"/>
              <a:pPr/>
              <a:t>9/23/2015</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BA54ED0-1548-4828-877B-EED9A782681C}" type="datetimeFigureOut">
              <a:rPr lang="en-US" smtClean="0"/>
              <a:pPr/>
              <a:t>9/23/2015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EA6EAB5-1071-438D-8A50-D74E8D6FE375}"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A54ED0-1548-4828-877B-EED9A782681C}" type="datetimeFigureOut">
              <a:rPr lang="en-US" smtClean="0"/>
              <a:pPr/>
              <a:t>9/23/2015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EA6EAB5-1071-438D-8A50-D74E8D6FE375}" type="slidenum">
              <a:rPr lang="en-US" smtClean="0"/>
              <a:pPr/>
              <a:t>‹#›</a:t>
            </a:fld>
            <a:endParaRPr lang="en-US"/>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3BA54ED0-1548-4828-877B-EED9A782681C}" type="datetimeFigureOut">
              <a:rPr lang="en-US" smtClean="0"/>
              <a:pPr/>
              <a:t>9/23/2015</a:t>
            </a:fld>
            <a:endParaRPr lang="en-US"/>
          </a:p>
        </p:txBody>
      </p:sp>
      <p:sp>
        <p:nvSpPr>
          <p:cNvPr id="9" name="Slide Number Placeholder 8"/>
          <p:cNvSpPr>
            <a:spLocks noGrp="1"/>
          </p:cNvSpPr>
          <p:nvPr>
            <p:ph type="sldNum" sz="quarter" idx="15"/>
          </p:nvPr>
        </p:nvSpPr>
        <p:spPr/>
        <p:txBody>
          <a:bodyPr/>
          <a:lstStyle/>
          <a:p>
            <a:fld id="{3EA6EAB5-1071-438D-8A50-D74E8D6FE375}"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3BA54ED0-1548-4828-877B-EED9A782681C}" type="datetimeFigureOut">
              <a:rPr lang="en-US" smtClean="0"/>
              <a:pPr/>
              <a:t>9/23/2015</a:t>
            </a:fld>
            <a:endParaRPr lang="en-US"/>
          </a:p>
        </p:txBody>
      </p:sp>
      <p:sp>
        <p:nvSpPr>
          <p:cNvPr id="9" name="Slide Number Placeholder 8"/>
          <p:cNvSpPr>
            <a:spLocks noGrp="1"/>
          </p:cNvSpPr>
          <p:nvPr>
            <p:ph type="sldNum" sz="quarter" idx="11"/>
          </p:nvPr>
        </p:nvSpPr>
        <p:spPr/>
        <p:txBody>
          <a:bodyPr/>
          <a:lstStyle/>
          <a:p>
            <a:fld id="{3EA6EAB5-1071-438D-8A50-D74E8D6FE375}"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3BA54ED0-1548-4828-877B-EED9A782681C}" type="datetimeFigureOut">
              <a:rPr lang="en-US" smtClean="0"/>
              <a:pPr/>
              <a:t>9/23/2015</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3EA6EAB5-1071-438D-8A50-D74E8D6FE375}"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3.xml.rels><?xml version="1.0" encoding="UTF-8" standalone="yes"?>
<Relationships xmlns="http://schemas.openxmlformats.org/package/2006/relationships"><Relationship Id="rId2" Type="http://schemas.openxmlformats.org/officeDocument/2006/relationships/hyperlink" Target="https://www.youtube.com/watch?v=hP75caJJEq4"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God uses nations to accomplish His purpose in history.</a:t>
            </a:r>
          </a:p>
          <a:p>
            <a:r>
              <a:rPr lang="en-US" dirty="0" smtClean="0"/>
              <a:t>Daniel 4:17</a:t>
            </a:r>
            <a:endParaRPr lang="en-US" dirty="0"/>
          </a:p>
        </p:txBody>
      </p:sp>
      <p:sp>
        <p:nvSpPr>
          <p:cNvPr id="2" name="Title 1"/>
          <p:cNvSpPr>
            <a:spLocks noGrp="1"/>
          </p:cNvSpPr>
          <p:nvPr>
            <p:ph type="ctrTitle"/>
          </p:nvPr>
        </p:nvSpPr>
        <p:spPr/>
        <p:txBody>
          <a:bodyPr/>
          <a:lstStyle/>
          <a:p>
            <a:r>
              <a:rPr smtClean="0"/>
              <a:t>Near Eastern Empires</a:t>
            </a:r>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153400" cy="5105400"/>
          </a:xfrm>
        </p:spPr>
        <p:txBody>
          <a:bodyPr/>
          <a:lstStyle/>
          <a:p>
            <a:r>
              <a:rPr lang="en-US" sz="2800" dirty="0" smtClean="0"/>
              <a:t>Nebuchadnezzar of Babylon</a:t>
            </a:r>
          </a:p>
          <a:p>
            <a:pPr marL="0" indent="0">
              <a:buNone/>
            </a:pPr>
            <a:r>
              <a:rPr lang="en-US" sz="2200" dirty="0"/>
              <a:t> </a:t>
            </a:r>
            <a:r>
              <a:rPr lang="en-US" sz="2200" dirty="0" smtClean="0"/>
              <a:t>  </a:t>
            </a:r>
            <a:r>
              <a:rPr lang="en-US" sz="2800" dirty="0" smtClean="0"/>
              <a:t>- Babylon was one of the oldest &amp; grandest of all the cities of the ancient world.</a:t>
            </a:r>
          </a:p>
          <a:p>
            <a:pPr marL="0" indent="0">
              <a:buNone/>
            </a:pPr>
            <a:r>
              <a:rPr lang="en-US" sz="2800" dirty="0"/>
              <a:t> </a:t>
            </a:r>
            <a:r>
              <a:rPr lang="en-US" sz="2800" dirty="0" smtClean="0"/>
              <a:t>  - It been the capital of previous civilizations, but it wasn’t until the 16</a:t>
            </a:r>
            <a:r>
              <a:rPr lang="en-US" sz="2800" baseline="30000" dirty="0" smtClean="0"/>
              <a:t>th</a:t>
            </a:r>
            <a:r>
              <a:rPr lang="en-US" sz="2800" dirty="0" smtClean="0"/>
              <a:t> century it reached the height of its glory. </a:t>
            </a:r>
          </a:p>
          <a:p>
            <a:pPr marL="0" indent="0">
              <a:buNone/>
            </a:pPr>
            <a:r>
              <a:rPr lang="en-US" sz="2800" dirty="0"/>
              <a:t> </a:t>
            </a:r>
            <a:r>
              <a:rPr lang="en-US" sz="2800" dirty="0" smtClean="0"/>
              <a:t>  - During the reign of </a:t>
            </a:r>
            <a:r>
              <a:rPr lang="en-US" sz="2800" b="1" dirty="0" smtClean="0"/>
              <a:t>Nebuchadnezzar, </a:t>
            </a:r>
            <a:r>
              <a:rPr lang="en-US" sz="2800" dirty="0" smtClean="0"/>
              <a:t>the “New Babylonian” Empire reached its height. </a:t>
            </a:r>
            <a:endParaRPr lang="en-US" sz="2800" b="1" dirty="0"/>
          </a:p>
        </p:txBody>
      </p:sp>
      <p:sp>
        <p:nvSpPr>
          <p:cNvPr id="3" name="Title 2"/>
          <p:cNvSpPr>
            <a:spLocks noGrp="1"/>
          </p:cNvSpPr>
          <p:nvPr>
            <p:ph type="title"/>
          </p:nvPr>
        </p:nvSpPr>
        <p:spPr>
          <a:xfrm>
            <a:off x="457200" y="381000"/>
            <a:ext cx="8229600" cy="838200"/>
          </a:xfrm>
        </p:spPr>
        <p:txBody>
          <a:bodyPr/>
          <a:lstStyle/>
          <a:p>
            <a:r>
              <a:rPr lang="en-US" dirty="0" smtClean="0"/>
              <a:t>The Chaldean Empire </a:t>
            </a:r>
            <a:r>
              <a:rPr lang="en-US" sz="2800" dirty="0" smtClean="0"/>
              <a:t>(625-539 BC)</a:t>
            </a:r>
            <a:endParaRPr lang="en-US" sz="2800" dirty="0"/>
          </a:p>
        </p:txBody>
      </p:sp>
      <p:pic>
        <p:nvPicPr>
          <p:cNvPr id="5" name="Picture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723571" y="0"/>
            <a:ext cx="5795010" cy="6858000"/>
          </a:xfrm>
          <a:prstGeom prst="rect">
            <a:avLst/>
          </a:prstGeom>
        </p:spPr>
      </p:pic>
    </p:spTree>
    <p:extLst>
      <p:ext uri="{BB962C8B-B14F-4D97-AF65-F5344CB8AC3E}">
        <p14:creationId xmlns="" xmlns:p14="http://schemas.microsoft.com/office/powerpoint/2010/main" val="949472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nodeType="clickEffect">
                                  <p:stCondLst>
                                    <p:cond delay="0"/>
                                  </p:stCondLst>
                                  <p:childTnLst>
                                    <p:animEffect transition="out" filter="fade">
                                      <p:cBhvr>
                                        <p:cTn id="24" dur="500"/>
                                        <p:tgtEl>
                                          <p:spTgt spid="2">
                                            <p:txEl>
                                              <p:pRg st="0" end="0"/>
                                            </p:txEl>
                                          </p:spTgt>
                                        </p:tgtEl>
                                      </p:cBhvr>
                                    </p:animEffect>
                                    <p:set>
                                      <p:cBhvr>
                                        <p:cTn id="25" dur="1" fill="hold">
                                          <p:stCondLst>
                                            <p:cond delay="499"/>
                                          </p:stCondLst>
                                        </p:cTn>
                                        <p:tgtEl>
                                          <p:spTgt spid="2">
                                            <p:txEl>
                                              <p:pRg st="0" end="0"/>
                                            </p:txEl>
                                          </p:spTgt>
                                        </p:tgtEl>
                                        <p:attrNameLst>
                                          <p:attrName>style.visibility</p:attrName>
                                        </p:attrNameLst>
                                      </p:cBhvr>
                                      <p:to>
                                        <p:strVal val="hidden"/>
                                      </p:to>
                                    </p:set>
                                  </p:childTnLst>
                                </p:cTn>
                              </p:par>
                              <p:par>
                                <p:cTn id="26" presetID="10" presetClass="exit" presetSubtype="0" fill="hold" nodeType="withEffect">
                                  <p:stCondLst>
                                    <p:cond delay="0"/>
                                  </p:stCondLst>
                                  <p:childTnLst>
                                    <p:animEffect transition="out" filter="fade">
                                      <p:cBhvr>
                                        <p:cTn id="27" dur="500"/>
                                        <p:tgtEl>
                                          <p:spTgt spid="2">
                                            <p:txEl>
                                              <p:pRg st="1" end="1"/>
                                            </p:txEl>
                                          </p:spTgt>
                                        </p:tgtEl>
                                      </p:cBhvr>
                                    </p:animEffect>
                                    <p:set>
                                      <p:cBhvr>
                                        <p:cTn id="28" dur="1" fill="hold">
                                          <p:stCondLst>
                                            <p:cond delay="499"/>
                                          </p:stCondLst>
                                        </p:cTn>
                                        <p:tgtEl>
                                          <p:spTgt spid="2">
                                            <p:txEl>
                                              <p:pRg st="1" end="1"/>
                                            </p:txEl>
                                          </p:spTgt>
                                        </p:tgtEl>
                                        <p:attrNameLst>
                                          <p:attrName>style.visibility</p:attrName>
                                        </p:attrNameLst>
                                      </p:cBhvr>
                                      <p:to>
                                        <p:strVal val="hidden"/>
                                      </p:to>
                                    </p:set>
                                  </p:childTnLst>
                                </p:cTn>
                              </p:par>
                              <p:par>
                                <p:cTn id="29" presetID="10" presetClass="exit" presetSubtype="0" fill="hold" nodeType="withEffect">
                                  <p:stCondLst>
                                    <p:cond delay="0"/>
                                  </p:stCondLst>
                                  <p:childTnLst>
                                    <p:animEffect transition="out" filter="fade">
                                      <p:cBhvr>
                                        <p:cTn id="30" dur="500"/>
                                        <p:tgtEl>
                                          <p:spTgt spid="2">
                                            <p:txEl>
                                              <p:pRg st="2" end="2"/>
                                            </p:txEl>
                                          </p:spTgt>
                                        </p:tgtEl>
                                      </p:cBhvr>
                                    </p:animEffect>
                                    <p:set>
                                      <p:cBhvr>
                                        <p:cTn id="31" dur="1" fill="hold">
                                          <p:stCondLst>
                                            <p:cond delay="499"/>
                                          </p:stCondLst>
                                        </p:cTn>
                                        <p:tgtEl>
                                          <p:spTgt spid="2">
                                            <p:txEl>
                                              <p:pRg st="2" end="2"/>
                                            </p:txEl>
                                          </p:spTgt>
                                        </p:tgtEl>
                                        <p:attrNameLst>
                                          <p:attrName>style.visibility</p:attrName>
                                        </p:attrNameLst>
                                      </p:cBhvr>
                                      <p:to>
                                        <p:strVal val="hidden"/>
                                      </p:to>
                                    </p:set>
                                  </p:childTnLst>
                                </p:cTn>
                              </p:par>
                              <p:par>
                                <p:cTn id="32" presetID="10" presetClass="exit" presetSubtype="0" fill="hold" nodeType="withEffect">
                                  <p:stCondLst>
                                    <p:cond delay="0"/>
                                  </p:stCondLst>
                                  <p:childTnLst>
                                    <p:animEffect transition="out" filter="fade">
                                      <p:cBhvr>
                                        <p:cTn id="33" dur="500"/>
                                        <p:tgtEl>
                                          <p:spTgt spid="2">
                                            <p:txEl>
                                              <p:pRg st="3" end="3"/>
                                            </p:txEl>
                                          </p:spTgt>
                                        </p:tgtEl>
                                      </p:cBhvr>
                                    </p:animEffect>
                                    <p:set>
                                      <p:cBhvr>
                                        <p:cTn id="34" dur="1" fill="hold">
                                          <p:stCondLst>
                                            <p:cond delay="499"/>
                                          </p:stCondLst>
                                        </p:cTn>
                                        <p:tgtEl>
                                          <p:spTgt spid="2">
                                            <p:txEl>
                                              <p:pRg st="3" end="3"/>
                                            </p:txEl>
                                          </p:spTgt>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1000"/>
                                        <p:tgtEl>
                                          <p:spTgt spid="5"/>
                                        </p:tgtEl>
                                      </p:cBhvr>
                                    </p:animEffect>
                                    <p:anim calcmode="lin" valueType="num">
                                      <p:cBhvr>
                                        <p:cTn id="40" dur="1000" fill="hold"/>
                                        <p:tgtEl>
                                          <p:spTgt spid="5"/>
                                        </p:tgtEl>
                                        <p:attrNameLst>
                                          <p:attrName>ppt_x</p:attrName>
                                        </p:attrNameLst>
                                      </p:cBhvr>
                                      <p:tavLst>
                                        <p:tav tm="0">
                                          <p:val>
                                            <p:strVal val="#ppt_x"/>
                                          </p:val>
                                        </p:tav>
                                        <p:tav tm="100000">
                                          <p:val>
                                            <p:strVal val="#ppt_x"/>
                                          </p:val>
                                        </p:tav>
                                      </p:tavLst>
                                    </p:anim>
                                    <p:anim calcmode="lin" valueType="num">
                                      <p:cBhvr>
                                        <p:cTn id="4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5105400"/>
          </a:xfrm>
        </p:spPr>
        <p:txBody>
          <a:bodyPr>
            <a:normAutofit lnSpcReduction="10000"/>
          </a:bodyPr>
          <a:lstStyle/>
          <a:p>
            <a:r>
              <a:rPr lang="en-US" dirty="0" smtClean="0"/>
              <a:t>Nebuchadnezzar of Babylon</a:t>
            </a:r>
          </a:p>
          <a:p>
            <a:pPr marL="0" indent="0">
              <a:buNone/>
            </a:pPr>
            <a:r>
              <a:rPr lang="en-US" dirty="0"/>
              <a:t>   In 605 B.C., Egypt was trying to </a:t>
            </a:r>
            <a:r>
              <a:rPr lang="en-US" dirty="0" smtClean="0"/>
              <a:t>inherit </a:t>
            </a:r>
            <a:r>
              <a:rPr lang="en-US" dirty="0"/>
              <a:t>what remained of the Assyrian empire, resulting in the battle of Carchemish. Carchemish was Egypt’s last attempt for control of Middle East, Babylon defeated Egypt and Judah became a vassal of Babylon.  In 605 B.C. </a:t>
            </a:r>
            <a:r>
              <a:rPr lang="en-US" dirty="0" err="1"/>
              <a:t>Nabopolassar</a:t>
            </a:r>
            <a:r>
              <a:rPr lang="en-US" dirty="0"/>
              <a:t> also died, and his son Nebuchadnezzar commander of the Babylonian forces returned to Babylon. On his return to Babylon, Nebuchadnezzar besieged Jerusalem took hostages and looted treasures from the Temple. Hostages secured Jerusalem’s surrender, among them were included Daniel, Shadrach, </a:t>
            </a:r>
            <a:r>
              <a:rPr lang="en-US" dirty="0" err="1"/>
              <a:t>Mishach</a:t>
            </a:r>
            <a:r>
              <a:rPr lang="en-US" dirty="0"/>
              <a:t> and </a:t>
            </a:r>
            <a:r>
              <a:rPr lang="en-US" dirty="0" smtClean="0"/>
              <a:t>Abednego descendants </a:t>
            </a:r>
            <a:r>
              <a:rPr lang="en-US" dirty="0"/>
              <a:t>of the Royal family.</a:t>
            </a:r>
            <a:endParaRPr lang="en-US" b="1" dirty="0"/>
          </a:p>
        </p:txBody>
      </p:sp>
      <p:sp>
        <p:nvSpPr>
          <p:cNvPr id="3" name="Title 2"/>
          <p:cNvSpPr>
            <a:spLocks noGrp="1"/>
          </p:cNvSpPr>
          <p:nvPr>
            <p:ph type="title"/>
          </p:nvPr>
        </p:nvSpPr>
        <p:spPr>
          <a:xfrm>
            <a:off x="457200" y="381000"/>
            <a:ext cx="8229600" cy="838200"/>
          </a:xfrm>
        </p:spPr>
        <p:txBody>
          <a:bodyPr/>
          <a:lstStyle/>
          <a:p>
            <a:r>
              <a:rPr lang="en-US" dirty="0" smtClean="0"/>
              <a:t>The Chaldean Empire </a:t>
            </a:r>
            <a:r>
              <a:rPr lang="en-US" sz="2800" dirty="0" smtClean="0"/>
              <a:t>(625-539 BC)</a:t>
            </a:r>
            <a:endParaRPr lang="en-US" sz="2800" dirty="0"/>
          </a:p>
        </p:txBody>
      </p:sp>
    </p:spTree>
    <p:extLst>
      <p:ext uri="{BB962C8B-B14F-4D97-AF65-F5344CB8AC3E}">
        <p14:creationId xmlns="" xmlns:p14="http://schemas.microsoft.com/office/powerpoint/2010/main" val="157070493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5105400"/>
          </a:xfrm>
        </p:spPr>
        <p:txBody>
          <a:bodyPr>
            <a:normAutofit/>
          </a:bodyPr>
          <a:lstStyle/>
          <a:p>
            <a:r>
              <a:rPr lang="en-US" dirty="0" smtClean="0"/>
              <a:t>Nebuchadnezzar of Babylon</a:t>
            </a:r>
          </a:p>
          <a:p>
            <a:pPr marL="0" indent="0">
              <a:buNone/>
            </a:pPr>
            <a:r>
              <a:rPr lang="en-US" dirty="0"/>
              <a:t>   </a:t>
            </a:r>
            <a:r>
              <a:rPr lang="en-US" sz="2400" dirty="0" smtClean="0"/>
              <a:t>- God used Nebuchadnezzar, whom He called His “servant,” to punish other nations for their disobedience to Him.</a:t>
            </a:r>
          </a:p>
          <a:p>
            <a:pPr marL="0" indent="0">
              <a:buNone/>
            </a:pPr>
            <a:r>
              <a:rPr lang="en-US" sz="2400" b="1" dirty="0"/>
              <a:t> </a:t>
            </a:r>
            <a:r>
              <a:rPr lang="en-US" sz="2400" b="1" dirty="0" smtClean="0"/>
              <a:t>     </a:t>
            </a:r>
            <a:r>
              <a:rPr lang="en-US" sz="2300" b="1" dirty="0" smtClean="0"/>
              <a:t>ex: In 605 BC, Nebuchadnezzar defeated the Egyptian armies under Pharaoh </a:t>
            </a:r>
            <a:r>
              <a:rPr lang="en-US" sz="2300" b="1" dirty="0" err="1" smtClean="0"/>
              <a:t>Necho</a:t>
            </a:r>
            <a:r>
              <a:rPr lang="en-US" sz="2300" b="1" dirty="0" smtClean="0"/>
              <a:t>, who tried to conquer Syria and Palestine.</a:t>
            </a:r>
          </a:p>
          <a:p>
            <a:pPr marL="0" indent="0">
              <a:buNone/>
            </a:pPr>
            <a:r>
              <a:rPr lang="en-US" sz="2400" b="1" dirty="0" smtClean="0"/>
              <a:t>   - DIASPORA</a:t>
            </a:r>
          </a:p>
          <a:p>
            <a:pPr marL="0" indent="0">
              <a:buNone/>
            </a:pPr>
            <a:r>
              <a:rPr lang="en-US" sz="2400" b="1" dirty="0"/>
              <a:t> </a:t>
            </a:r>
            <a:r>
              <a:rPr lang="en-US" sz="2400" b="1" dirty="0" smtClean="0"/>
              <a:t>  - </a:t>
            </a:r>
            <a:r>
              <a:rPr lang="en-US" sz="2400" dirty="0"/>
              <a:t>R</a:t>
            </a:r>
            <a:r>
              <a:rPr lang="en-US" sz="2400" dirty="0" smtClean="0"/>
              <a:t>emembered not only for his military accomplishments, but also for building up Babylon as “the glory of kingdoms, the beauty of </a:t>
            </a:r>
            <a:r>
              <a:rPr lang="en-US" sz="2400" dirty="0" err="1" smtClean="0"/>
              <a:t>Chaldees</a:t>
            </a:r>
            <a:r>
              <a:rPr lang="en-US" sz="2400" dirty="0" smtClean="0"/>
              <a:t>’ excellency “ (Isaiah 3:19)</a:t>
            </a:r>
            <a:endParaRPr lang="en-US" sz="2400" b="1" dirty="0"/>
          </a:p>
        </p:txBody>
      </p:sp>
      <p:sp>
        <p:nvSpPr>
          <p:cNvPr id="3" name="Title 2"/>
          <p:cNvSpPr>
            <a:spLocks noGrp="1"/>
          </p:cNvSpPr>
          <p:nvPr>
            <p:ph type="title"/>
          </p:nvPr>
        </p:nvSpPr>
        <p:spPr>
          <a:xfrm>
            <a:off x="457200" y="381000"/>
            <a:ext cx="8229600" cy="838200"/>
          </a:xfrm>
        </p:spPr>
        <p:txBody>
          <a:bodyPr/>
          <a:lstStyle/>
          <a:p>
            <a:r>
              <a:rPr lang="en-US" dirty="0" smtClean="0"/>
              <a:t>The Chaldean Empire </a:t>
            </a:r>
            <a:r>
              <a:rPr lang="en-US" sz="2800" dirty="0" smtClean="0"/>
              <a:t>(625-539 BC)</a:t>
            </a:r>
            <a:endParaRPr lang="en-US" sz="2800" dirty="0"/>
          </a:p>
        </p:txBody>
      </p:sp>
    </p:spTree>
    <p:extLst>
      <p:ext uri="{BB962C8B-B14F-4D97-AF65-F5344CB8AC3E}">
        <p14:creationId xmlns="" xmlns:p14="http://schemas.microsoft.com/office/powerpoint/2010/main" val="225433588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0" y="0"/>
            <a:ext cx="9144000" cy="6858000"/>
          </a:xfrm>
        </p:spPr>
      </p:pic>
      <p:sp>
        <p:nvSpPr>
          <p:cNvPr id="3" name="Title 2"/>
          <p:cNvSpPr>
            <a:spLocks noGrp="1"/>
          </p:cNvSpPr>
          <p:nvPr>
            <p:ph type="title"/>
          </p:nvPr>
        </p:nvSpPr>
        <p:spPr/>
        <p:txBody>
          <a:bodyPr>
            <a:normAutofit fontScale="90000"/>
          </a:bodyPr>
          <a:lstStyle/>
          <a:p>
            <a:r>
              <a:rPr lang="en-US" sz="4800" b="1" dirty="0">
                <a:solidFill>
                  <a:schemeClr val="tx2">
                    <a:lumMod val="90000"/>
                  </a:schemeClr>
                </a:solidFill>
              </a:rPr>
              <a:t>The Chaldean Empire </a:t>
            </a:r>
            <a:r>
              <a:rPr lang="en-US" sz="3600" b="1" dirty="0">
                <a:solidFill>
                  <a:schemeClr val="tx2">
                    <a:lumMod val="90000"/>
                  </a:schemeClr>
                </a:solidFill>
              </a:rPr>
              <a:t>(625-539 BC</a:t>
            </a:r>
            <a:r>
              <a:rPr lang="en-US" sz="3600" b="1" dirty="0" smtClean="0">
                <a:solidFill>
                  <a:schemeClr val="tx2">
                    <a:lumMod val="90000"/>
                  </a:schemeClr>
                </a:solidFill>
              </a:rPr>
              <a:t>)</a:t>
            </a:r>
            <a:endParaRPr lang="en-US" sz="4800" b="1" dirty="0">
              <a:solidFill>
                <a:schemeClr val="tx2">
                  <a:lumMod val="90000"/>
                </a:schemeClr>
              </a:solidFill>
            </a:endParaRPr>
          </a:p>
        </p:txBody>
      </p:sp>
      <p:sp>
        <p:nvSpPr>
          <p:cNvPr id="5" name="TextBox 4"/>
          <p:cNvSpPr txBox="1"/>
          <p:nvPr/>
        </p:nvSpPr>
        <p:spPr>
          <a:xfrm>
            <a:off x="0" y="1447800"/>
            <a:ext cx="9144000" cy="4585871"/>
          </a:xfrm>
          <a:prstGeom prst="rect">
            <a:avLst/>
          </a:prstGeom>
          <a:solidFill>
            <a:schemeClr val="tx1">
              <a:lumMod val="75000"/>
              <a:alpha val="50000"/>
            </a:schemeClr>
          </a:solidFill>
        </p:spPr>
        <p:txBody>
          <a:bodyPr wrap="square" rtlCol="0">
            <a:spAutoFit/>
          </a:bodyPr>
          <a:lstStyle/>
          <a:p>
            <a:pPr marL="285750" indent="-285750">
              <a:buFont typeface="Wingdings" panose="05000000000000000000" pitchFamily="2" charset="2"/>
              <a:buChar char="v"/>
            </a:pPr>
            <a:r>
              <a:rPr lang="en-US" sz="3600" dirty="0" smtClean="0"/>
              <a:t>Astronomy</a:t>
            </a:r>
          </a:p>
          <a:p>
            <a:r>
              <a:rPr lang="en-US" sz="2800" dirty="0"/>
              <a:t> </a:t>
            </a:r>
            <a:r>
              <a:rPr lang="en-US" sz="2800" dirty="0" smtClean="0"/>
              <a:t>   </a:t>
            </a:r>
            <a:r>
              <a:rPr lang="en-US" sz="2400" dirty="0" smtClean="0"/>
              <a:t>- </a:t>
            </a:r>
            <a:r>
              <a:rPr lang="en-US" sz="3200" dirty="0" smtClean="0"/>
              <a:t>The Chaldeans continued the interest in astronomy that had been popular during the civilization and made further contributions to the field.</a:t>
            </a:r>
          </a:p>
          <a:p>
            <a:r>
              <a:rPr lang="en-US" sz="3200" dirty="0"/>
              <a:t> </a:t>
            </a:r>
            <a:r>
              <a:rPr lang="en-US" sz="3200" dirty="0" smtClean="0"/>
              <a:t>   - From the book of Daniel, we learn that the “wise men” –astrologers, magicians, and sorcerers – had an important place in the Chaldean society.</a:t>
            </a:r>
          </a:p>
          <a:p>
            <a:r>
              <a:rPr lang="en-US" sz="3200" dirty="0"/>
              <a:t> </a:t>
            </a:r>
            <a:r>
              <a:rPr lang="en-US" sz="3200" dirty="0" smtClean="0"/>
              <a:t>   - They were often called upon to advise the King.  </a:t>
            </a:r>
            <a:endParaRPr lang="en-US" sz="3200" dirty="0"/>
          </a:p>
        </p:txBody>
      </p:sp>
    </p:spTree>
    <p:extLst>
      <p:ext uri="{BB962C8B-B14F-4D97-AF65-F5344CB8AC3E}">
        <p14:creationId xmlns="" xmlns:p14="http://schemas.microsoft.com/office/powerpoint/2010/main" val="263737295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additive="base">
                                        <p:cTn id="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0"/>
            <a:ext cx="8229600" cy="5105400"/>
          </a:xfrm>
        </p:spPr>
        <p:txBody>
          <a:bodyPr>
            <a:normAutofit/>
          </a:bodyPr>
          <a:lstStyle/>
          <a:p>
            <a:r>
              <a:rPr lang="en-US" sz="3200" dirty="0" smtClean="0"/>
              <a:t>God’s Wrath</a:t>
            </a:r>
          </a:p>
          <a:p>
            <a:pPr marL="0" indent="0">
              <a:buNone/>
            </a:pPr>
            <a:r>
              <a:rPr lang="en-US" sz="3200" dirty="0"/>
              <a:t> </a:t>
            </a:r>
            <a:r>
              <a:rPr lang="en-US" sz="3200" dirty="0" smtClean="0"/>
              <a:t>  - Belshazzar</a:t>
            </a:r>
          </a:p>
          <a:p>
            <a:pPr marL="0" indent="0">
              <a:buNone/>
            </a:pPr>
            <a:endParaRPr lang="en-US" sz="3200" dirty="0" smtClean="0"/>
          </a:p>
          <a:p>
            <a:pPr marL="0" indent="0">
              <a:buNone/>
            </a:pPr>
            <a:r>
              <a:rPr lang="en-US" dirty="0"/>
              <a:t>   </a:t>
            </a:r>
            <a:r>
              <a:rPr lang="en-US" dirty="0" smtClean="0"/>
              <a:t> </a:t>
            </a:r>
            <a:endParaRPr lang="en-US" b="1" dirty="0"/>
          </a:p>
        </p:txBody>
      </p:sp>
      <p:sp>
        <p:nvSpPr>
          <p:cNvPr id="3" name="Title 2"/>
          <p:cNvSpPr>
            <a:spLocks noGrp="1"/>
          </p:cNvSpPr>
          <p:nvPr>
            <p:ph type="title"/>
          </p:nvPr>
        </p:nvSpPr>
        <p:spPr>
          <a:xfrm>
            <a:off x="457200" y="228600"/>
            <a:ext cx="8229600" cy="838200"/>
          </a:xfrm>
        </p:spPr>
        <p:txBody>
          <a:bodyPr/>
          <a:lstStyle/>
          <a:p>
            <a:r>
              <a:rPr lang="en-US" dirty="0" smtClean="0"/>
              <a:t>The Chaldean Empire </a:t>
            </a:r>
            <a:r>
              <a:rPr lang="en-US" sz="2800" dirty="0" smtClean="0"/>
              <a:t>(625-539 BC)</a:t>
            </a:r>
            <a:endParaRPr lang="en-US" sz="2800" dirty="0"/>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914400" y="2286000"/>
            <a:ext cx="7620000" cy="4239491"/>
          </a:xfrm>
          <a:prstGeom prst="rect">
            <a:avLst/>
          </a:prstGeom>
        </p:spPr>
      </p:pic>
    </p:spTree>
    <p:extLst>
      <p:ext uri="{BB962C8B-B14F-4D97-AF65-F5344CB8AC3E}">
        <p14:creationId xmlns="" xmlns:p14="http://schemas.microsoft.com/office/powerpoint/2010/main" val="140108540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haldean &amp; Persian Empires.jpg"/>
          <p:cNvPicPr>
            <a:picLocks noGrp="1" noChangeAspect="1"/>
          </p:cNvPicPr>
          <p:nvPr>
            <p:ph idx="1"/>
          </p:nvPr>
        </p:nvPicPr>
        <p:blipFill>
          <a:blip r:embed="rId2" cstate="print"/>
          <a:stretch>
            <a:fillRect/>
          </a:stretch>
        </p:blipFill>
        <p:spPr>
          <a:xfrm>
            <a:off x="0" y="0"/>
            <a:ext cx="9143999" cy="6857999"/>
          </a:xfrm>
        </p:spPr>
      </p:pic>
    </p:spTree>
    <p:extLst>
      <p:ext uri="{BB962C8B-B14F-4D97-AF65-F5344CB8AC3E}">
        <p14:creationId xmlns="" xmlns:p14="http://schemas.microsoft.com/office/powerpoint/2010/main" val="143728944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600200"/>
            <a:ext cx="8458200" cy="4953000"/>
          </a:xfrm>
        </p:spPr>
        <p:txBody>
          <a:bodyPr>
            <a:normAutofit/>
          </a:bodyPr>
          <a:lstStyle/>
          <a:p>
            <a:r>
              <a:rPr lang="en-US" dirty="0" smtClean="0">
                <a:solidFill>
                  <a:schemeClr val="tx2"/>
                </a:solidFill>
              </a:rPr>
              <a:t>The Persian king Cyrus was one of the greatest conquerors who ever lived.</a:t>
            </a:r>
          </a:p>
          <a:p>
            <a:r>
              <a:rPr lang="en-US" dirty="0" smtClean="0">
                <a:solidFill>
                  <a:schemeClr val="tx2"/>
                </a:solidFill>
              </a:rPr>
              <a:t>As he extended his conquests into Asia Minor, he came into contact with the </a:t>
            </a:r>
            <a:r>
              <a:rPr lang="en-US" dirty="0" err="1" smtClean="0">
                <a:solidFill>
                  <a:schemeClr val="tx2"/>
                </a:solidFill>
              </a:rPr>
              <a:t>Lydians</a:t>
            </a:r>
            <a:r>
              <a:rPr lang="en-US" dirty="0" smtClean="0">
                <a:solidFill>
                  <a:schemeClr val="tx2"/>
                </a:solidFill>
              </a:rPr>
              <a:t>.</a:t>
            </a:r>
          </a:p>
          <a:p>
            <a:r>
              <a:rPr lang="en-US" dirty="0" smtClean="0">
                <a:solidFill>
                  <a:schemeClr val="tx2"/>
                </a:solidFill>
              </a:rPr>
              <a:t>The greatest contribution made by the </a:t>
            </a:r>
            <a:r>
              <a:rPr lang="en-US" dirty="0" err="1" smtClean="0">
                <a:solidFill>
                  <a:schemeClr val="tx2"/>
                </a:solidFill>
              </a:rPr>
              <a:t>Lydians</a:t>
            </a:r>
            <a:r>
              <a:rPr lang="en-US" dirty="0" smtClean="0">
                <a:solidFill>
                  <a:schemeClr val="tx2"/>
                </a:solidFill>
              </a:rPr>
              <a:t> to the ancient world was the use of </a:t>
            </a:r>
            <a:r>
              <a:rPr lang="en-US" b="1" dirty="0" smtClean="0"/>
              <a:t>coinage</a:t>
            </a:r>
            <a:r>
              <a:rPr lang="en-US" dirty="0" smtClean="0">
                <a:solidFill>
                  <a:schemeClr val="tx2"/>
                </a:solidFill>
              </a:rPr>
              <a:t> as an international medium of exchange.</a:t>
            </a:r>
          </a:p>
          <a:p>
            <a:pPr lvl="1"/>
            <a:r>
              <a:rPr lang="en-US" dirty="0" smtClean="0"/>
              <a:t>(Prior to this time, the barter system was used.)</a:t>
            </a:r>
          </a:p>
          <a:p>
            <a:pPr lvl="1"/>
            <a:r>
              <a:rPr lang="en-US" dirty="0" smtClean="0">
                <a:solidFill>
                  <a:schemeClr val="tx2"/>
                </a:solidFill>
              </a:rPr>
              <a:t>Barter – the exchange of one commodity for another</a:t>
            </a:r>
          </a:p>
          <a:p>
            <a:r>
              <a:rPr lang="en-US" dirty="0" smtClean="0">
                <a:solidFill>
                  <a:schemeClr val="tx2"/>
                </a:solidFill>
              </a:rPr>
              <a:t>The Persians, Greeks, and Romans later adopted coinage</a:t>
            </a:r>
          </a:p>
          <a:p>
            <a:endParaRPr lang="en-US" dirty="0"/>
          </a:p>
        </p:txBody>
      </p:sp>
      <p:sp>
        <p:nvSpPr>
          <p:cNvPr id="3" name="Title 2"/>
          <p:cNvSpPr>
            <a:spLocks noGrp="1"/>
          </p:cNvSpPr>
          <p:nvPr>
            <p:ph type="title"/>
          </p:nvPr>
        </p:nvSpPr>
        <p:spPr/>
        <p:txBody>
          <a:bodyPr/>
          <a:lstStyle/>
          <a:p>
            <a:r>
              <a:rPr lang="en-US" dirty="0" smtClean="0"/>
              <a:t>The Persian Empire </a:t>
            </a:r>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ulptureofCyrusTheGreat.jpg"/>
          <p:cNvPicPr>
            <a:picLocks noGrp="1" noChangeAspect="1"/>
          </p:cNvPicPr>
          <p:nvPr>
            <p:ph idx="1"/>
          </p:nvPr>
        </p:nvPicPr>
        <p:blipFill>
          <a:blip r:embed="rId2" cstate="print"/>
          <a:stretch>
            <a:fillRect/>
          </a:stretch>
        </p:blipFill>
        <p:spPr>
          <a:xfrm>
            <a:off x="457200" y="1600200"/>
            <a:ext cx="3505362" cy="4572000"/>
          </a:xfrm>
        </p:spPr>
      </p:pic>
      <p:sp>
        <p:nvSpPr>
          <p:cNvPr id="3" name="Title 2"/>
          <p:cNvSpPr>
            <a:spLocks noGrp="1"/>
          </p:cNvSpPr>
          <p:nvPr>
            <p:ph type="title"/>
          </p:nvPr>
        </p:nvSpPr>
        <p:spPr/>
        <p:txBody>
          <a:bodyPr/>
          <a:lstStyle/>
          <a:p>
            <a:r>
              <a:rPr lang="en-US" dirty="0" smtClean="0"/>
              <a:t>Cyrus the Great (</a:t>
            </a:r>
            <a:r>
              <a:rPr lang="en-US" dirty="0" smtClean="0"/>
              <a:t>reign: 559-530 </a:t>
            </a:r>
            <a:r>
              <a:rPr lang="en-US" dirty="0" smtClean="0"/>
              <a:t>BC)</a:t>
            </a:r>
            <a:endParaRPr lang="en-US" dirty="0"/>
          </a:p>
        </p:txBody>
      </p:sp>
      <p:pic>
        <p:nvPicPr>
          <p:cNvPr id="5" name="Picture 4" descr="Cyrus the Great bust.jpg"/>
          <p:cNvPicPr>
            <a:picLocks noChangeAspect="1"/>
          </p:cNvPicPr>
          <p:nvPr/>
        </p:nvPicPr>
        <p:blipFill>
          <a:blip r:embed="rId3" cstate="print"/>
          <a:stretch>
            <a:fillRect/>
          </a:stretch>
        </p:blipFill>
        <p:spPr>
          <a:xfrm>
            <a:off x="4572000" y="1371600"/>
            <a:ext cx="3506911" cy="5257800"/>
          </a:xfrm>
          <a:prstGeom prst="rect">
            <a:avLst/>
          </a:prstGeom>
        </p:spPr>
      </p:pic>
      <p:pic>
        <p:nvPicPr>
          <p:cNvPr id="6" name="Picture 5" descr="640px-Cyrus_the_Great-tomb.jpg"/>
          <p:cNvPicPr>
            <a:picLocks noChangeAspect="1"/>
          </p:cNvPicPr>
          <p:nvPr/>
        </p:nvPicPr>
        <p:blipFill>
          <a:blip r:embed="rId4" cstate="print"/>
          <a:stretch>
            <a:fillRect/>
          </a:stretch>
        </p:blipFill>
        <p:spPr>
          <a:xfrm>
            <a:off x="482600" y="1447800"/>
            <a:ext cx="8128000" cy="5308600"/>
          </a:xfrm>
          <a:prstGeom prst="rect">
            <a:avLst/>
          </a:prstGeom>
        </p:spPr>
      </p:pic>
      <p:pic>
        <p:nvPicPr>
          <p:cNvPr id="7" name="Picture 6" descr="HappyCyrusDay.jpg"/>
          <p:cNvPicPr>
            <a:picLocks noChangeAspect="1"/>
          </p:cNvPicPr>
          <p:nvPr/>
        </p:nvPicPr>
        <p:blipFill>
          <a:blip r:embed="rId5" cstate="print"/>
          <a:stretch>
            <a:fillRect/>
          </a:stretch>
        </p:blipFill>
        <p:spPr>
          <a:xfrm>
            <a:off x="0" y="389148"/>
            <a:ext cx="9144000" cy="6468852"/>
          </a:xfrm>
          <a:prstGeom prst="rect">
            <a:avLst/>
          </a:prstGeom>
        </p:spPr>
      </p:pic>
      <p:pic>
        <p:nvPicPr>
          <p:cNvPr id="8" name="Picture 7" descr="iran_koorosh_cyrus_the_great_persian_empire_derafsh-e_kaviani.jpg"/>
          <p:cNvPicPr>
            <a:picLocks noChangeAspect="1"/>
          </p:cNvPicPr>
          <p:nvPr/>
        </p:nvPicPr>
        <p:blipFill>
          <a:blip r:embed="rId6" cstate="print"/>
          <a:stretch>
            <a:fillRect/>
          </a:stretch>
        </p:blipFill>
        <p:spPr>
          <a:xfrm>
            <a:off x="4064000" y="228600"/>
            <a:ext cx="5080000" cy="6350000"/>
          </a:xfrm>
          <a:prstGeom prst="rect">
            <a:avLst/>
          </a:prstGeom>
        </p:spPr>
      </p:pic>
      <p:pic>
        <p:nvPicPr>
          <p:cNvPr id="9" name="Picture 8" descr="Cyrus Cylinder.jpg"/>
          <p:cNvPicPr>
            <a:picLocks noChangeAspect="1"/>
          </p:cNvPicPr>
          <p:nvPr/>
        </p:nvPicPr>
        <p:blipFill>
          <a:blip r:embed="rId7" cstate="print"/>
          <a:stretch>
            <a:fillRect/>
          </a:stretch>
        </p:blipFill>
        <p:spPr>
          <a:xfrm>
            <a:off x="0" y="430823"/>
            <a:ext cx="9144000" cy="5996354"/>
          </a:xfrm>
          <a:prstGeom prst="rect">
            <a:avLst/>
          </a:prstGeom>
        </p:spPr>
      </p:pic>
      <p:pic>
        <p:nvPicPr>
          <p:cNvPr id="10" name="Picture 9" descr="Persian_Empire_490_BC.png"/>
          <p:cNvPicPr>
            <a:picLocks noChangeAspect="1"/>
          </p:cNvPicPr>
          <p:nvPr/>
        </p:nvPicPr>
        <p:blipFill>
          <a:blip r:embed="rId8" cstate="print"/>
          <a:stretch>
            <a:fillRect/>
          </a:stretch>
        </p:blipFill>
        <p:spPr>
          <a:xfrm>
            <a:off x="0" y="1600200"/>
            <a:ext cx="9144001" cy="5181600"/>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xit" presetSubtype="0" fill="hold" nodeType="clickEffect">
                                  <p:stCondLst>
                                    <p:cond delay="0"/>
                                  </p:stCondLst>
                                  <p:childTnLst>
                                    <p:animEffect transition="out" filter="fade">
                                      <p:cBhvr>
                                        <p:cTn id="12" dur="2000"/>
                                        <p:tgtEl>
                                          <p:spTgt spid="6"/>
                                        </p:tgtEl>
                                      </p:cBhvr>
                                    </p:animEffect>
                                    <p:set>
                                      <p:cBhvr>
                                        <p:cTn id="13" dur="1" fill="hold">
                                          <p:stCondLst>
                                            <p:cond delay="1999"/>
                                          </p:stCondLst>
                                        </p:cTn>
                                        <p:tgtEl>
                                          <p:spTgt spid="6"/>
                                        </p:tgtEl>
                                        <p:attrNameLst>
                                          <p:attrName>style.visibility</p:attrName>
                                        </p:attrNameLst>
                                      </p:cBhvr>
                                      <p:to>
                                        <p:strVal val="hidden"/>
                                      </p:to>
                                    </p:set>
                                  </p:childTnLst>
                                </p:cTn>
                              </p:par>
                              <p:par>
                                <p:cTn id="14" presetID="2" presetClass="entr" presetSubtype="4"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000"/>
                                        <p:tgtEl>
                                          <p:spTgt spid="7"/>
                                        </p:tgtEl>
                                      </p:cBhvr>
                                    </p:animEffect>
                                    <p:set>
                                      <p:cBhvr>
                                        <p:cTn id="22" dur="1" fill="hold">
                                          <p:stCondLst>
                                            <p:cond delay="1999"/>
                                          </p:stCondLst>
                                        </p:cTn>
                                        <p:tgtEl>
                                          <p:spTgt spid="7"/>
                                        </p:tgtEl>
                                        <p:attrNameLst>
                                          <p:attrName>style.visibility</p:attrName>
                                        </p:attrNameLst>
                                      </p:cBhvr>
                                      <p:to>
                                        <p:strVal val="hidden"/>
                                      </p:to>
                                    </p:set>
                                  </p:childTnLst>
                                </p:cTn>
                              </p:par>
                              <p:par>
                                <p:cTn id="23" presetID="2" presetClass="entr" presetSubtype="4"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nodeType="clickEffect">
                                  <p:stCondLst>
                                    <p:cond delay="0"/>
                                  </p:stCondLst>
                                  <p:childTnLst>
                                    <p:animEffect transition="out" filter="fade">
                                      <p:cBhvr>
                                        <p:cTn id="30" dur="2000"/>
                                        <p:tgtEl>
                                          <p:spTgt spid="8"/>
                                        </p:tgtEl>
                                      </p:cBhvr>
                                    </p:animEffect>
                                    <p:set>
                                      <p:cBhvr>
                                        <p:cTn id="31" dur="1" fill="hold">
                                          <p:stCondLst>
                                            <p:cond delay="1999"/>
                                          </p:stCondLst>
                                        </p:cTn>
                                        <p:tgtEl>
                                          <p:spTgt spid="8"/>
                                        </p:tgtEl>
                                        <p:attrNameLst>
                                          <p:attrName>style.visibility</p:attrName>
                                        </p:attrNameLst>
                                      </p:cBhvr>
                                      <p:to>
                                        <p:strVal val="hidden"/>
                                      </p:to>
                                    </p:set>
                                  </p:childTnLst>
                                </p:cTn>
                              </p:par>
                              <p:par>
                                <p:cTn id="32" presetID="2" presetClass="entr" presetSubtype="4" fill="hold" nodeType="with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fill="hold"/>
                                        <p:tgtEl>
                                          <p:spTgt spid="9"/>
                                        </p:tgtEl>
                                        <p:attrNameLst>
                                          <p:attrName>ppt_x</p:attrName>
                                        </p:attrNameLst>
                                      </p:cBhvr>
                                      <p:tavLst>
                                        <p:tav tm="0">
                                          <p:val>
                                            <p:strVal val="#ppt_x"/>
                                          </p:val>
                                        </p:tav>
                                        <p:tav tm="100000">
                                          <p:val>
                                            <p:strVal val="#ppt_x"/>
                                          </p:val>
                                        </p:tav>
                                      </p:tavLst>
                                    </p:anim>
                                    <p:anim calcmode="lin" valueType="num">
                                      <p:cBhvr additive="base">
                                        <p:cTn id="3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xit" presetSubtype="0" fill="hold" nodeType="clickEffect">
                                  <p:stCondLst>
                                    <p:cond delay="0"/>
                                  </p:stCondLst>
                                  <p:childTnLst>
                                    <p:animEffect transition="out" filter="fade">
                                      <p:cBhvr>
                                        <p:cTn id="39" dur="2000"/>
                                        <p:tgtEl>
                                          <p:spTgt spid="9"/>
                                        </p:tgtEl>
                                      </p:cBhvr>
                                    </p:animEffect>
                                    <p:set>
                                      <p:cBhvr>
                                        <p:cTn id="40" dur="1" fill="hold">
                                          <p:stCondLst>
                                            <p:cond delay="1999"/>
                                          </p:stCondLst>
                                        </p:cTn>
                                        <p:tgtEl>
                                          <p:spTgt spid="9"/>
                                        </p:tgtEl>
                                        <p:attrNameLst>
                                          <p:attrName>style.visibility</p:attrName>
                                        </p:attrNameLst>
                                      </p:cBhvr>
                                      <p:to>
                                        <p:strVal val="hidden"/>
                                      </p:to>
                                    </p:set>
                                  </p:childTnLst>
                                </p:cTn>
                              </p:par>
                              <p:par>
                                <p:cTn id="41" presetID="10" presetClass="entr" presetSubtype="0" fill="hold"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600200"/>
            <a:ext cx="8458200" cy="4953000"/>
          </a:xfrm>
        </p:spPr>
        <p:txBody>
          <a:bodyPr>
            <a:normAutofit/>
          </a:bodyPr>
          <a:lstStyle/>
          <a:p>
            <a:r>
              <a:rPr lang="en-US" dirty="0" smtClean="0">
                <a:solidFill>
                  <a:schemeClr val="tx2"/>
                </a:solidFill>
              </a:rPr>
              <a:t>Cyrus was a wise and merciful conqueror. He allowed his defeated enemies some measure of self-rule, tolerated their religious beliefs, and restored captive peoples to their homeland.</a:t>
            </a:r>
          </a:p>
          <a:p>
            <a:r>
              <a:rPr lang="en-US" dirty="0" smtClean="0">
                <a:solidFill>
                  <a:schemeClr val="tx2"/>
                </a:solidFill>
              </a:rPr>
              <a:t>Cyrus directed the Jews to return to their homeland and rebuild the Temple.</a:t>
            </a:r>
          </a:p>
          <a:p>
            <a:r>
              <a:rPr lang="en-US" dirty="0" smtClean="0">
                <a:solidFill>
                  <a:schemeClr val="tx2"/>
                </a:solidFill>
              </a:rPr>
              <a:t>Through the Persians, God protected and provided for His chosen people.</a:t>
            </a:r>
          </a:p>
          <a:p>
            <a:endParaRPr lang="en-US" dirty="0"/>
          </a:p>
        </p:txBody>
      </p:sp>
      <p:sp>
        <p:nvSpPr>
          <p:cNvPr id="3" name="Title 2"/>
          <p:cNvSpPr>
            <a:spLocks noGrp="1"/>
          </p:cNvSpPr>
          <p:nvPr>
            <p:ph type="title"/>
          </p:nvPr>
        </p:nvSpPr>
        <p:spPr/>
        <p:txBody>
          <a:bodyPr/>
          <a:lstStyle/>
          <a:p>
            <a:r>
              <a:rPr lang="en-US" dirty="0" smtClean="0"/>
              <a:t>Cyrus the Great</a:t>
            </a:r>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600200"/>
            <a:ext cx="8458200" cy="4953000"/>
          </a:xfrm>
        </p:spPr>
        <p:txBody>
          <a:bodyPr>
            <a:normAutofit/>
          </a:bodyPr>
          <a:lstStyle/>
          <a:p>
            <a:r>
              <a:rPr lang="en-US" dirty="0" smtClean="0">
                <a:solidFill>
                  <a:schemeClr val="tx2"/>
                </a:solidFill>
              </a:rPr>
              <a:t>The Persians developed an effective organization to rule the vast territories they had conquered.</a:t>
            </a:r>
          </a:p>
          <a:p>
            <a:pPr lvl="1"/>
            <a:r>
              <a:rPr lang="en-US" dirty="0" smtClean="0"/>
              <a:t>Divided into satrapies</a:t>
            </a:r>
          </a:p>
          <a:p>
            <a:pPr lvl="1"/>
            <a:r>
              <a:rPr lang="en-US" dirty="0" smtClean="0">
                <a:solidFill>
                  <a:schemeClr val="tx2"/>
                </a:solidFill>
              </a:rPr>
              <a:t>Satrap = governor</a:t>
            </a:r>
          </a:p>
          <a:p>
            <a:r>
              <a:rPr lang="en-US" dirty="0" smtClean="0">
                <a:solidFill>
                  <a:schemeClr val="tx2"/>
                </a:solidFill>
              </a:rPr>
              <a:t>An excellent network of roads facilitated trade and travel throughout the empire.</a:t>
            </a:r>
          </a:p>
          <a:p>
            <a:pPr lvl="1"/>
            <a:r>
              <a:rPr lang="en-US" dirty="0" smtClean="0"/>
              <a:t>THE ROYAL ROAD – primary road of the empire</a:t>
            </a:r>
            <a:endParaRPr lang="en-US" dirty="0" smtClean="0">
              <a:solidFill>
                <a:schemeClr val="tx2"/>
              </a:solidFill>
            </a:endParaRPr>
          </a:p>
          <a:p>
            <a:endParaRPr lang="en-US" dirty="0"/>
          </a:p>
        </p:txBody>
      </p:sp>
      <p:sp>
        <p:nvSpPr>
          <p:cNvPr id="3" name="Title 2"/>
          <p:cNvSpPr>
            <a:spLocks noGrp="1"/>
          </p:cNvSpPr>
          <p:nvPr>
            <p:ph type="title"/>
          </p:nvPr>
        </p:nvSpPr>
        <p:spPr/>
        <p:txBody>
          <a:bodyPr/>
          <a:lstStyle/>
          <a:p>
            <a:r>
              <a:rPr lang="en-US" dirty="0" smtClean="0"/>
              <a:t>Persian Government</a:t>
            </a:r>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dirty="0" smtClean="0"/>
              <a:t>The Assyrian Empire </a:t>
            </a:r>
            <a:r>
              <a:rPr sz="2800" dirty="0" smtClean="0"/>
              <a:t>(2000 - 605 BC)</a:t>
            </a:r>
            <a:endParaRPr lang="en-US" dirty="0"/>
          </a:p>
        </p:txBody>
      </p:sp>
      <p:pic>
        <p:nvPicPr>
          <p:cNvPr id="4" name="Content Placeholder 3" descr="Assyrian Empire.jpg"/>
          <p:cNvPicPr>
            <a:picLocks noGrp="1" noChangeAspect="1"/>
          </p:cNvPicPr>
          <p:nvPr>
            <p:ph idx="1"/>
          </p:nvPr>
        </p:nvPicPr>
        <p:blipFill>
          <a:blip r:embed="rId2" cstate="print"/>
          <a:stretch>
            <a:fillRect/>
          </a:stretch>
        </p:blipFill>
        <p:spPr>
          <a:xfrm>
            <a:off x="685800" y="0"/>
            <a:ext cx="7848600" cy="7169520"/>
          </a:xfrm>
        </p:spPr>
      </p:pic>
      <p:sp>
        <p:nvSpPr>
          <p:cNvPr id="5" name="TextBox 4"/>
          <p:cNvSpPr txBox="1"/>
          <p:nvPr/>
        </p:nvSpPr>
        <p:spPr>
          <a:xfrm>
            <a:off x="3429001" y="4495800"/>
            <a:ext cx="5029199" cy="1200329"/>
          </a:xfrm>
          <a:prstGeom prst="rect">
            <a:avLst/>
          </a:prstGeom>
          <a:noFill/>
        </p:spPr>
        <p:txBody>
          <a:bodyPr wrap="square" rtlCol="0">
            <a:spAutoFit/>
          </a:bodyPr>
          <a:lstStyle/>
          <a:p>
            <a:r>
              <a:rPr lang="en-US" dirty="0" smtClean="0">
                <a:solidFill>
                  <a:schemeClr val="bg1"/>
                </a:solidFill>
              </a:rPr>
              <a:t>The Assyrians preserved many contributions of the earlier civilizations and spread these accomplishments throughout the ancient world by their military conquests.</a:t>
            </a:r>
            <a:endParaRPr lang="en-US" dirty="0">
              <a:solidFill>
                <a:schemeClr val="bg1"/>
              </a:solidFill>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5"/>
                                        </p:tgtEl>
                                        <p:attrNameLst>
                                          <p:attrName>style.visibility</p:attrName>
                                        </p:attrNameLst>
                                      </p:cBhvr>
                                      <p:to>
                                        <p:strVal val="hidden"/>
                                      </p:to>
                                    </p:set>
                                  </p:childTnLst>
                                </p:cTn>
                              </p:par>
                              <p:par>
                                <p:cTn id="19" presetID="10" presetClass="exit" presetSubtype="0" fill="hold" nodeType="withEffect">
                                  <p:stCondLst>
                                    <p:cond delay="0"/>
                                  </p:stCondLst>
                                  <p:childTnLst>
                                    <p:animEffect transition="out" filter="fade">
                                      <p:cBhvr>
                                        <p:cTn id="20" dur="2000"/>
                                        <p:tgtEl>
                                          <p:spTgt spid="4"/>
                                        </p:tgtEl>
                                      </p:cBhvr>
                                    </p:animEffect>
                                    <p:set>
                                      <p:cBhvr>
                                        <p:cTn id="21"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458200" cy="5334000"/>
          </a:xfrm>
        </p:spPr>
        <p:txBody>
          <a:bodyPr>
            <a:normAutofit/>
          </a:bodyPr>
          <a:lstStyle/>
          <a:p>
            <a:r>
              <a:rPr lang="en-US" dirty="0" smtClean="0"/>
              <a:t>Borrowers:</a:t>
            </a:r>
          </a:p>
          <a:p>
            <a:endParaRPr lang="en-US" dirty="0" smtClean="0"/>
          </a:p>
          <a:p>
            <a:endParaRPr lang="en-US" dirty="0" smtClean="0"/>
          </a:p>
          <a:p>
            <a:endParaRPr lang="en-US" dirty="0" smtClean="0"/>
          </a:p>
          <a:p>
            <a:endParaRPr lang="en-US" dirty="0" smtClean="0"/>
          </a:p>
          <a:p>
            <a:r>
              <a:rPr lang="en-US" dirty="0" smtClean="0"/>
              <a:t>Religion of ancient Persia: Zoroastrianism</a:t>
            </a:r>
          </a:p>
          <a:p>
            <a:pPr lvl="1"/>
            <a:r>
              <a:rPr lang="en-US" dirty="0" smtClean="0"/>
              <a:t>Zoroaster rejected polytheism</a:t>
            </a:r>
          </a:p>
          <a:p>
            <a:pPr lvl="2"/>
            <a:r>
              <a:rPr lang="en-US" dirty="0" smtClean="0"/>
              <a:t>One god: </a:t>
            </a:r>
            <a:r>
              <a:rPr lang="en-US" dirty="0" err="1" smtClean="0"/>
              <a:t>Ahura</a:t>
            </a:r>
            <a:r>
              <a:rPr lang="en-US" dirty="0" smtClean="0"/>
              <a:t> Mazda</a:t>
            </a:r>
          </a:p>
          <a:p>
            <a:pPr lvl="1"/>
            <a:r>
              <a:rPr lang="en-US" dirty="0" smtClean="0"/>
              <a:t>Sacred writings: the </a:t>
            </a:r>
            <a:r>
              <a:rPr lang="en-US" i="1" dirty="0" err="1" smtClean="0"/>
              <a:t>Avesta</a:t>
            </a:r>
            <a:endParaRPr lang="en-US" i="1" dirty="0" smtClean="0"/>
          </a:p>
          <a:p>
            <a:pPr lvl="1"/>
            <a:r>
              <a:rPr lang="en-US" dirty="0" smtClean="0"/>
              <a:t>Good and evil are two opposing forces; if good works outweighed evil one would be assured of eternal happiness</a:t>
            </a:r>
            <a:endParaRPr lang="en-US" dirty="0"/>
          </a:p>
        </p:txBody>
      </p:sp>
      <p:sp>
        <p:nvSpPr>
          <p:cNvPr id="3" name="Title 2"/>
          <p:cNvSpPr>
            <a:spLocks noGrp="1"/>
          </p:cNvSpPr>
          <p:nvPr>
            <p:ph type="title"/>
          </p:nvPr>
        </p:nvSpPr>
        <p:spPr>
          <a:xfrm>
            <a:off x="457200" y="152400"/>
            <a:ext cx="8229600" cy="762000"/>
          </a:xfrm>
        </p:spPr>
        <p:txBody>
          <a:bodyPr/>
          <a:lstStyle/>
          <a:p>
            <a:r>
              <a:rPr lang="en-US" dirty="0" smtClean="0"/>
              <a:t>Persian Culture</a:t>
            </a:r>
            <a:endParaRPr lang="en-US" dirty="0"/>
          </a:p>
        </p:txBody>
      </p:sp>
      <p:graphicFrame>
        <p:nvGraphicFramePr>
          <p:cNvPr id="4" name="Table 3"/>
          <p:cNvGraphicFramePr>
            <a:graphicFrameLocks noGrp="1"/>
          </p:cNvGraphicFramePr>
          <p:nvPr/>
        </p:nvGraphicFramePr>
        <p:xfrm>
          <a:off x="3048000" y="1295400"/>
          <a:ext cx="5029200" cy="1854200"/>
        </p:xfrm>
        <a:graphic>
          <a:graphicData uri="http://schemas.openxmlformats.org/drawingml/2006/table">
            <a:tbl>
              <a:tblPr firstRow="1" bandRow="1">
                <a:tableStyleId>{5C22544A-7EE6-4342-B048-85BDC9FD1C3A}</a:tableStyleId>
              </a:tblPr>
              <a:tblGrid>
                <a:gridCol w="2514600"/>
                <a:gridCol w="2514600"/>
              </a:tblGrid>
              <a:tr h="370840">
                <a:tc>
                  <a:txBody>
                    <a:bodyPr/>
                    <a:lstStyle/>
                    <a:p>
                      <a:r>
                        <a:rPr lang="en-US" dirty="0" smtClean="0"/>
                        <a:t>Civilization</a:t>
                      </a:r>
                      <a:endParaRPr lang="en-US" dirty="0"/>
                    </a:p>
                  </a:txBody>
                  <a:tcPr/>
                </a:tc>
                <a:tc>
                  <a:txBody>
                    <a:bodyPr/>
                    <a:lstStyle/>
                    <a:p>
                      <a:r>
                        <a:rPr lang="en-US" dirty="0" smtClean="0"/>
                        <a:t>Contribution</a:t>
                      </a:r>
                      <a:endParaRPr lang="en-US" dirty="0"/>
                    </a:p>
                  </a:txBody>
                  <a:tcPr/>
                </a:tc>
              </a:tr>
              <a:tr h="370840">
                <a:tc>
                  <a:txBody>
                    <a:bodyPr/>
                    <a:lstStyle/>
                    <a:p>
                      <a:r>
                        <a:rPr lang="en-US" dirty="0" smtClean="0"/>
                        <a:t>Lydia</a:t>
                      </a:r>
                      <a:endParaRPr lang="en-US" dirty="0"/>
                    </a:p>
                  </a:txBody>
                  <a:tcPr/>
                </a:tc>
                <a:tc>
                  <a:txBody>
                    <a:bodyPr/>
                    <a:lstStyle/>
                    <a:p>
                      <a:r>
                        <a:rPr lang="en-US" dirty="0" smtClean="0"/>
                        <a:t>Coinage</a:t>
                      </a:r>
                      <a:endParaRPr lang="en-US" dirty="0"/>
                    </a:p>
                  </a:txBody>
                  <a:tcPr/>
                </a:tc>
              </a:tr>
              <a:tr h="370840">
                <a:tc>
                  <a:txBody>
                    <a:bodyPr/>
                    <a:lstStyle/>
                    <a:p>
                      <a:r>
                        <a:rPr lang="en-US" dirty="0" smtClean="0"/>
                        <a:t>Sumer</a:t>
                      </a:r>
                      <a:endParaRPr lang="en-US" dirty="0"/>
                    </a:p>
                  </a:txBody>
                  <a:tcPr/>
                </a:tc>
                <a:tc>
                  <a:txBody>
                    <a:bodyPr/>
                    <a:lstStyle/>
                    <a:p>
                      <a:r>
                        <a:rPr lang="en-US" dirty="0" smtClean="0"/>
                        <a:t>Cuneiform</a:t>
                      </a:r>
                      <a:endParaRPr lang="en-US" dirty="0"/>
                    </a:p>
                  </a:txBody>
                  <a:tcPr/>
                </a:tc>
              </a:tr>
              <a:tr h="370840">
                <a:tc>
                  <a:txBody>
                    <a:bodyPr/>
                    <a:lstStyle/>
                    <a:p>
                      <a:r>
                        <a:rPr lang="en-US" dirty="0" smtClean="0"/>
                        <a:t>Phoenicia/Greece</a:t>
                      </a:r>
                      <a:endParaRPr lang="en-US" dirty="0"/>
                    </a:p>
                  </a:txBody>
                  <a:tcPr/>
                </a:tc>
                <a:tc>
                  <a:txBody>
                    <a:bodyPr/>
                    <a:lstStyle/>
                    <a:p>
                      <a:r>
                        <a:rPr lang="en-US" dirty="0" smtClean="0"/>
                        <a:t>Navy</a:t>
                      </a:r>
                      <a:endParaRPr lang="en-US" dirty="0"/>
                    </a:p>
                  </a:txBody>
                  <a:tcPr/>
                </a:tc>
              </a:tr>
              <a:tr h="370840">
                <a:tc>
                  <a:txBody>
                    <a:bodyPr/>
                    <a:lstStyle/>
                    <a:p>
                      <a:r>
                        <a:rPr lang="en-US" dirty="0" smtClean="0"/>
                        <a:t>Egypt</a:t>
                      </a:r>
                      <a:endParaRPr lang="en-US" dirty="0"/>
                    </a:p>
                  </a:txBody>
                  <a:tcPr/>
                </a:tc>
                <a:tc>
                  <a:txBody>
                    <a:bodyPr/>
                    <a:lstStyle/>
                    <a:p>
                      <a:r>
                        <a:rPr lang="en-US" dirty="0" smtClean="0"/>
                        <a:t>Calendar</a:t>
                      </a:r>
                      <a:endParaRPr lang="en-US" dirty="0"/>
                    </a:p>
                  </a:txBody>
                  <a:tcPr/>
                </a:tc>
              </a:tr>
            </a:tbl>
          </a:graphicData>
        </a:graphic>
      </p:graphicFrame>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4953000"/>
          </a:xfrm>
        </p:spPr>
        <p:txBody>
          <a:bodyPr/>
          <a:lstStyle/>
          <a:p>
            <a:pPr marL="0">
              <a:buNone/>
            </a:pPr>
            <a:r>
              <a:rPr lang="en-US" dirty="0" smtClean="0"/>
              <a:t>At one time Darius was a general in the army under Cyrus’s sons. According to Darius, just before he and the king left on an Egyptian campaign, the king killed his brother in order to prevent his seizing the throne while they were away. While they were gone, however, a man by the name of </a:t>
            </a:r>
            <a:r>
              <a:rPr lang="en-US" dirty="0" err="1" smtClean="0"/>
              <a:t>Gaumata</a:t>
            </a:r>
            <a:r>
              <a:rPr lang="en-US" dirty="0" smtClean="0"/>
              <a:t> usurped the throne. Upon returning from Egypt, the king died. Darius, believing it was his duty to save Persia from the usurper, had </a:t>
            </a:r>
            <a:r>
              <a:rPr lang="en-US" dirty="0" err="1" smtClean="0"/>
              <a:t>Gaumata</a:t>
            </a:r>
            <a:r>
              <a:rPr lang="en-US" dirty="0" smtClean="0"/>
              <a:t> killed and made himself king in his place. Darius had the story of his rise to power carved on a stone cliff in three languages. Today this work is called the </a:t>
            </a:r>
            <a:r>
              <a:rPr lang="en-US" dirty="0" err="1" smtClean="0"/>
              <a:t>Behistun</a:t>
            </a:r>
            <a:r>
              <a:rPr lang="en-US" dirty="0" smtClean="0"/>
              <a:t> Inscription.</a:t>
            </a:r>
            <a:endParaRPr lang="en-US" dirty="0"/>
          </a:p>
        </p:txBody>
      </p:sp>
      <p:sp>
        <p:nvSpPr>
          <p:cNvPr id="3" name="Title 2"/>
          <p:cNvSpPr>
            <a:spLocks noGrp="1"/>
          </p:cNvSpPr>
          <p:nvPr>
            <p:ph type="title"/>
          </p:nvPr>
        </p:nvSpPr>
        <p:spPr>
          <a:xfrm>
            <a:off x="457200" y="152400"/>
            <a:ext cx="8229600" cy="762000"/>
          </a:xfrm>
        </p:spPr>
        <p:txBody>
          <a:bodyPr/>
          <a:lstStyle/>
          <a:p>
            <a:r>
              <a:rPr lang="en-US" dirty="0" smtClean="0"/>
              <a:t>Darius the Great</a:t>
            </a:r>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a:buNone/>
            </a:pPr>
            <a:r>
              <a:rPr lang="en-US" dirty="0" smtClean="0"/>
              <a:t>After this story was carved in 521 BC, the cliffs below the reliefs were smoothed so that no one could climb up and deface the inscription. In the 19</a:t>
            </a:r>
            <a:r>
              <a:rPr lang="en-US" baseline="30000" dirty="0" smtClean="0"/>
              <a:t>th</a:t>
            </a:r>
            <a:r>
              <a:rPr lang="en-US" dirty="0" smtClean="0"/>
              <a:t> century, a young British army officer, Henry Rawlinson, was able to copy and translate the inscription. His translation has enabled scholars to translate the many cuneiform tablets that have been unearthed.</a:t>
            </a:r>
            <a:endParaRPr lang="en-US" dirty="0"/>
          </a:p>
        </p:txBody>
      </p:sp>
      <p:sp>
        <p:nvSpPr>
          <p:cNvPr id="3" name="Title 2"/>
          <p:cNvSpPr>
            <a:spLocks noGrp="1"/>
          </p:cNvSpPr>
          <p:nvPr>
            <p:ph type="title"/>
          </p:nvPr>
        </p:nvSpPr>
        <p:spPr/>
        <p:txBody>
          <a:bodyPr/>
          <a:lstStyle/>
          <a:p>
            <a:r>
              <a:rPr lang="en-US" dirty="0" smtClean="0"/>
              <a:t>Darius the Great</a:t>
            </a:r>
            <a:endParaRPr lang="en-US" dirty="0"/>
          </a:p>
        </p:txBody>
      </p:sp>
      <p:pic>
        <p:nvPicPr>
          <p:cNvPr id="4" name="Picture 3" descr="Behistun Inscription.JPG"/>
          <p:cNvPicPr>
            <a:picLocks noChangeAspect="1"/>
          </p:cNvPicPr>
          <p:nvPr/>
        </p:nvPicPr>
        <p:blipFill>
          <a:blip r:embed="rId2" cstate="print"/>
          <a:stretch>
            <a:fillRect/>
          </a:stretch>
        </p:blipFill>
        <p:spPr>
          <a:xfrm>
            <a:off x="0" y="-45720"/>
            <a:ext cx="9144000" cy="6949440"/>
          </a:xfrm>
          <a:prstGeom prst="rect">
            <a:avLst/>
          </a:prstGeom>
        </p:spPr>
      </p:pic>
      <p:pic>
        <p:nvPicPr>
          <p:cNvPr id="5" name="Picture 4" descr="Behistun Inscription-close up.gif"/>
          <p:cNvPicPr>
            <a:picLocks noChangeAspect="1"/>
          </p:cNvPicPr>
          <p:nvPr/>
        </p:nvPicPr>
        <p:blipFill>
          <a:blip r:embed="rId3" cstate="print"/>
          <a:stretch>
            <a:fillRect/>
          </a:stretch>
        </p:blipFill>
        <p:spPr>
          <a:xfrm>
            <a:off x="1" y="0"/>
            <a:ext cx="9144000" cy="6849036"/>
          </a:xfrm>
          <a:prstGeom prst="rect">
            <a:avLst/>
          </a:prstGeom>
        </p:spPr>
      </p:pic>
      <p:pic>
        <p:nvPicPr>
          <p:cNvPr id="6" name="Picture 5" descr="behistun_relief_28_gaumata_leen.jpg"/>
          <p:cNvPicPr>
            <a:picLocks noChangeAspect="1"/>
          </p:cNvPicPr>
          <p:nvPr/>
        </p:nvPicPr>
        <p:blipFill>
          <a:blip r:embed="rId4" cstate="print"/>
          <a:stretch>
            <a:fillRect/>
          </a:stretch>
        </p:blipFill>
        <p:spPr>
          <a:xfrm>
            <a:off x="0" y="373380"/>
            <a:ext cx="9144000" cy="6111240"/>
          </a:xfrm>
          <a:prstGeom prst="rect">
            <a:avLst/>
          </a:prstGeom>
        </p:spPr>
      </p:pic>
      <p:sp>
        <p:nvSpPr>
          <p:cNvPr id="7" name="TextBox 6"/>
          <p:cNvSpPr txBox="1"/>
          <p:nvPr/>
        </p:nvSpPr>
        <p:spPr>
          <a:xfrm>
            <a:off x="762000" y="3951982"/>
            <a:ext cx="7620000" cy="1077218"/>
          </a:xfrm>
          <a:prstGeom prst="rect">
            <a:avLst/>
          </a:prstGeom>
          <a:noFill/>
        </p:spPr>
        <p:txBody>
          <a:bodyPr wrap="square" rtlCol="0">
            <a:spAutoFit/>
          </a:bodyPr>
          <a:lstStyle/>
          <a:p>
            <a:pPr algn="ctr"/>
            <a:r>
              <a:rPr lang="en-US" sz="3200" dirty="0" smtClean="0"/>
              <a:t>The Persian Empire reached its height under Darius the Great.</a:t>
            </a: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371600"/>
            <a:ext cx="8229600" cy="3200400"/>
          </a:xfrm>
        </p:spPr>
        <p:txBody>
          <a:bodyPr>
            <a:normAutofit/>
          </a:bodyPr>
          <a:lstStyle/>
          <a:p>
            <a:pPr algn="ctr"/>
            <a:r>
              <a:rPr lang="en-US" sz="4800" dirty="0" smtClean="0">
                <a:solidFill>
                  <a:schemeClr val="tx1"/>
                </a:solidFill>
                <a:hlinkClick r:id="rId2"/>
              </a:rPr>
              <a:t>Nebuchadnezzar’s Dream Predicts the future</a:t>
            </a:r>
            <a:endParaRPr lang="en-US" sz="4800" dirty="0">
              <a:solidFill>
                <a:schemeClr val="tx1"/>
              </a:solidFill>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5105400"/>
          </a:xfrm>
        </p:spPr>
        <p:txBody>
          <a:bodyPr/>
          <a:lstStyle/>
          <a:p>
            <a:r>
              <a:rPr lang="en-US" dirty="0" smtClean="0"/>
              <a:t>The Assyrian Army is equipped with iron weapons, siege towers, battering rams, and war chariots.</a:t>
            </a:r>
          </a:p>
          <a:p>
            <a:r>
              <a:rPr lang="en-US" dirty="0" smtClean="0"/>
              <a:t>This army of well-trained foot soldiers, spearmen, archers, and cavalry wreaked havoc on the people of the Near East.</a:t>
            </a:r>
          </a:p>
          <a:p>
            <a:r>
              <a:rPr lang="en-US" dirty="0" smtClean="0"/>
              <a:t>They earned a reputation for fierceness and cruelty.</a:t>
            </a:r>
            <a:endParaRPr lang="en-US" dirty="0"/>
          </a:p>
        </p:txBody>
      </p:sp>
      <p:sp>
        <p:nvSpPr>
          <p:cNvPr id="3" name="Title 2"/>
          <p:cNvSpPr>
            <a:spLocks noGrp="1"/>
          </p:cNvSpPr>
          <p:nvPr>
            <p:ph type="title"/>
          </p:nvPr>
        </p:nvSpPr>
        <p:spPr/>
        <p:txBody>
          <a:bodyPr>
            <a:normAutofit/>
          </a:bodyPr>
          <a:lstStyle/>
          <a:p>
            <a:r>
              <a:rPr sz="4800" dirty="0" smtClean="0"/>
              <a:t>The Assyrian Empire  </a:t>
            </a:r>
            <a:r>
              <a:rPr sz="2800" dirty="0" smtClean="0"/>
              <a:t>(2000-605 BC)  </a:t>
            </a:r>
            <a:endParaRPr lang="en-US" sz="2800" dirty="0"/>
          </a:p>
        </p:txBody>
      </p:sp>
      <p:pic>
        <p:nvPicPr>
          <p:cNvPr id="4" name="Picture 3" descr="20120208-Assyrian_Attack_on_a_Town.jpg"/>
          <p:cNvPicPr>
            <a:picLocks noChangeAspect="1"/>
          </p:cNvPicPr>
          <p:nvPr/>
        </p:nvPicPr>
        <p:blipFill>
          <a:blip r:embed="rId2" cstate="print"/>
          <a:stretch>
            <a:fillRect/>
          </a:stretch>
        </p:blipFill>
        <p:spPr>
          <a:xfrm>
            <a:off x="762000" y="4191000"/>
            <a:ext cx="3657600" cy="2286000"/>
          </a:xfrm>
          <a:prstGeom prst="rect">
            <a:avLst/>
          </a:prstGeom>
        </p:spPr>
      </p:pic>
      <p:pic>
        <p:nvPicPr>
          <p:cNvPr id="5" name="Picture 4" descr="Assyrian_Horse_Archer.jpg"/>
          <p:cNvPicPr>
            <a:picLocks noChangeAspect="1"/>
          </p:cNvPicPr>
          <p:nvPr/>
        </p:nvPicPr>
        <p:blipFill>
          <a:blip r:embed="rId3" cstate="print"/>
          <a:stretch>
            <a:fillRect/>
          </a:stretch>
        </p:blipFill>
        <p:spPr>
          <a:xfrm>
            <a:off x="4724400" y="4191001"/>
            <a:ext cx="3657600" cy="2286000"/>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1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ssyrians_equipment.jpg"/>
          <p:cNvPicPr>
            <a:picLocks noGrp="1" noChangeAspect="1"/>
          </p:cNvPicPr>
          <p:nvPr>
            <p:ph idx="1"/>
          </p:nvPr>
        </p:nvPicPr>
        <p:blipFill>
          <a:blip r:embed="rId2" cstate="print"/>
          <a:stretch>
            <a:fillRect/>
          </a:stretch>
        </p:blipFill>
        <p:spPr>
          <a:xfrm>
            <a:off x="533400" y="1447800"/>
            <a:ext cx="7924800" cy="4953000"/>
          </a:xfrm>
        </p:spPr>
      </p:pic>
      <p:sp>
        <p:nvSpPr>
          <p:cNvPr id="3" name="Title 2"/>
          <p:cNvSpPr>
            <a:spLocks noGrp="1"/>
          </p:cNvSpPr>
          <p:nvPr>
            <p:ph type="title"/>
          </p:nvPr>
        </p:nvSpPr>
        <p:spPr/>
        <p:txBody>
          <a:bodyPr>
            <a:normAutofit/>
          </a:bodyPr>
          <a:lstStyle/>
          <a:p>
            <a:r>
              <a:rPr sz="4667" dirty="0" smtClean="0"/>
              <a:t>The Assyrian Empire  </a:t>
            </a:r>
            <a:r>
              <a:rPr sz="2800" dirty="0" smtClean="0"/>
              <a:t>(2000-605 BC) </a:t>
            </a:r>
            <a:endParaRPr lang="en-US" sz="2800"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76400"/>
            <a:ext cx="4267200" cy="4419600"/>
          </a:xfrm>
        </p:spPr>
        <p:txBody>
          <a:bodyPr>
            <a:normAutofit/>
          </a:bodyPr>
          <a:lstStyle/>
          <a:p>
            <a:r>
              <a:rPr lang="en-US" sz="3100" dirty="0" smtClean="0"/>
              <a:t>God used this ungodly, war loving people as his instrument for venting His wrath against sinful nations and for punishing His own disobedient people.  </a:t>
            </a:r>
            <a:endParaRPr lang="en-US" sz="3100" dirty="0"/>
          </a:p>
        </p:txBody>
      </p:sp>
      <p:sp>
        <p:nvSpPr>
          <p:cNvPr id="3" name="Title 2"/>
          <p:cNvSpPr>
            <a:spLocks noGrp="1"/>
          </p:cNvSpPr>
          <p:nvPr>
            <p:ph type="title"/>
          </p:nvPr>
        </p:nvSpPr>
        <p:spPr/>
        <p:txBody>
          <a:bodyPr/>
          <a:lstStyle/>
          <a:p>
            <a:r>
              <a:rPr sz="4400" dirty="0" smtClean="0"/>
              <a:t>The Assyrian Empire  </a:t>
            </a:r>
            <a:r>
              <a:rPr sz="2400" dirty="0" smtClean="0"/>
              <a:t>(2000-605 BC) </a:t>
            </a:r>
            <a:endParaRPr lang="en-US" dirty="0"/>
          </a:p>
        </p:txBody>
      </p:sp>
      <p:pic>
        <p:nvPicPr>
          <p:cNvPr id="4" name="Picture 3" descr="huge.101.505536.jpg"/>
          <p:cNvPicPr>
            <a:picLocks noChangeAspect="1"/>
          </p:cNvPicPr>
          <p:nvPr/>
        </p:nvPicPr>
        <p:blipFill>
          <a:blip r:embed="rId2" cstate="print"/>
          <a:stretch>
            <a:fillRect/>
          </a:stretch>
        </p:blipFill>
        <p:spPr>
          <a:xfrm>
            <a:off x="4876800" y="1371600"/>
            <a:ext cx="3429000" cy="4876800"/>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4114800" cy="4572000"/>
          </a:xfrm>
        </p:spPr>
        <p:txBody>
          <a:bodyPr/>
          <a:lstStyle/>
          <a:p>
            <a:r>
              <a:rPr lang="en-US" sz="3600" dirty="0" smtClean="0"/>
              <a:t>Sargon II</a:t>
            </a:r>
          </a:p>
          <a:p>
            <a:pPr>
              <a:buNone/>
            </a:pPr>
            <a:r>
              <a:rPr lang="en-US" dirty="0" smtClean="0"/>
              <a:t>   -</a:t>
            </a:r>
            <a:r>
              <a:rPr lang="en-US" sz="3100" dirty="0" smtClean="0"/>
              <a:t>In 722 BC, He destroyed Samaria and took captive the ten northern tribes of Israel (2 Kings 17).</a:t>
            </a:r>
          </a:p>
          <a:p>
            <a:pPr>
              <a:buNone/>
            </a:pPr>
            <a:endParaRPr lang="en-US" dirty="0"/>
          </a:p>
        </p:txBody>
      </p:sp>
      <p:sp>
        <p:nvSpPr>
          <p:cNvPr id="3" name="Title 2"/>
          <p:cNvSpPr>
            <a:spLocks noGrp="1"/>
          </p:cNvSpPr>
          <p:nvPr>
            <p:ph type="title"/>
          </p:nvPr>
        </p:nvSpPr>
        <p:spPr/>
        <p:txBody>
          <a:bodyPr/>
          <a:lstStyle/>
          <a:p>
            <a:r>
              <a:rPr sz="4400" dirty="0" smtClean="0"/>
              <a:t>The Assyrian Empire  </a:t>
            </a:r>
            <a:r>
              <a:rPr sz="2400" dirty="0" smtClean="0"/>
              <a:t>(2000-605 BC) </a:t>
            </a:r>
            <a:endParaRPr lang="en-US" dirty="0"/>
          </a:p>
        </p:txBody>
      </p:sp>
      <p:pic>
        <p:nvPicPr>
          <p:cNvPr id="4" name="Picture 3" descr="king sargon 2.jpg"/>
          <p:cNvPicPr>
            <a:picLocks noChangeAspect="1"/>
          </p:cNvPicPr>
          <p:nvPr/>
        </p:nvPicPr>
        <p:blipFill>
          <a:blip r:embed="rId2" cstate="print"/>
          <a:stretch>
            <a:fillRect/>
          </a:stretch>
        </p:blipFill>
        <p:spPr>
          <a:xfrm>
            <a:off x="5029200" y="1600200"/>
            <a:ext cx="3048000" cy="4549253"/>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The Assyrians did not acknowledge God and were not aware of His workings. They became arrogant because of their conquests.</a:t>
            </a:r>
          </a:p>
          <a:p>
            <a:r>
              <a:rPr lang="en-US" dirty="0" smtClean="0"/>
              <a:t>Although Assyrians were among the most ruthless people in the ancient world, God showed mercy upon them:</a:t>
            </a:r>
          </a:p>
          <a:p>
            <a:pPr>
              <a:buNone/>
            </a:pPr>
            <a:r>
              <a:rPr lang="en-US" dirty="0" smtClean="0"/>
              <a:t>    - </a:t>
            </a:r>
            <a:r>
              <a:rPr lang="en-US" i="1" dirty="0" smtClean="0"/>
              <a:t>“Arise, go to </a:t>
            </a:r>
            <a:r>
              <a:rPr lang="en-US" i="1" dirty="0" err="1" smtClean="0"/>
              <a:t>Ninevah</a:t>
            </a:r>
            <a:r>
              <a:rPr lang="en-US" i="1" dirty="0" smtClean="0"/>
              <a:t>, that great city, and cry against it; for their wickedness is come before me.”    (Jonah 1:2)</a:t>
            </a:r>
          </a:p>
          <a:p>
            <a:r>
              <a:rPr lang="en-US" dirty="0" smtClean="0"/>
              <a:t>In 612 BC, </a:t>
            </a:r>
            <a:r>
              <a:rPr lang="en-US" dirty="0" err="1" smtClean="0"/>
              <a:t>Chaldean</a:t>
            </a:r>
            <a:r>
              <a:rPr lang="en-US" dirty="0" smtClean="0"/>
              <a:t> and Median armies completely destroyed </a:t>
            </a:r>
            <a:r>
              <a:rPr lang="en-US" dirty="0" err="1" smtClean="0"/>
              <a:t>Ninevah</a:t>
            </a:r>
            <a:r>
              <a:rPr lang="en-US" dirty="0" smtClean="0"/>
              <a:t>, bringing the empire to an end. </a:t>
            </a:r>
            <a:endParaRPr lang="en-US" dirty="0"/>
          </a:p>
        </p:txBody>
      </p:sp>
      <p:sp>
        <p:nvSpPr>
          <p:cNvPr id="3" name="Title 2"/>
          <p:cNvSpPr>
            <a:spLocks noGrp="1"/>
          </p:cNvSpPr>
          <p:nvPr>
            <p:ph type="title"/>
          </p:nvPr>
        </p:nvSpPr>
        <p:spPr/>
        <p:txBody>
          <a:bodyPr/>
          <a:lstStyle/>
          <a:p>
            <a:r>
              <a:rPr sz="4800" dirty="0" smtClean="0"/>
              <a:t>The Assyrian Empire  </a:t>
            </a:r>
            <a:r>
              <a:rPr sz="2800" dirty="0" smtClean="0"/>
              <a:t>(2000-605 BC) </a:t>
            </a:r>
            <a:endParaRPr lang="en-US" sz="2800"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r>
              <a:rPr lang="en-US" sz="3200" dirty="0" smtClean="0"/>
              <a:t>Quick Review</a:t>
            </a:r>
          </a:p>
          <a:p>
            <a:pPr>
              <a:buFont typeface="Wingdings" pitchFamily="2" charset="2"/>
              <a:buChar char="ü"/>
            </a:pPr>
            <a:r>
              <a:rPr lang="en-US" sz="3200" dirty="0" smtClean="0"/>
              <a:t>How did the Assyrians spread their  contributions?</a:t>
            </a:r>
          </a:p>
          <a:p>
            <a:pPr>
              <a:buFont typeface="Wingdings" pitchFamily="2" charset="2"/>
              <a:buChar char="ü"/>
            </a:pPr>
            <a:r>
              <a:rPr lang="en-US" sz="3200" dirty="0" smtClean="0"/>
              <a:t> How did God use the Assyrians? </a:t>
            </a:r>
          </a:p>
          <a:p>
            <a:pPr>
              <a:buFont typeface="Wingdings" pitchFamily="2" charset="2"/>
              <a:buChar char="ü"/>
            </a:pPr>
            <a:r>
              <a:rPr lang="en-US" sz="3200" dirty="0" smtClean="0"/>
              <a:t> What emperor took captive the ten northern tribes of Israel in 722 BC?</a:t>
            </a:r>
          </a:p>
          <a:p>
            <a:pPr>
              <a:buFont typeface="Wingdings" pitchFamily="2" charset="2"/>
              <a:buChar char="ü"/>
            </a:pPr>
            <a:r>
              <a:rPr lang="en-US" sz="3200" dirty="0" smtClean="0"/>
              <a:t>What happened to the Assyrians in 612 BC?  </a:t>
            </a:r>
            <a:endParaRPr lang="en-US" sz="3200" dirty="0"/>
          </a:p>
        </p:txBody>
      </p:sp>
      <p:sp>
        <p:nvSpPr>
          <p:cNvPr id="3" name="Title 2"/>
          <p:cNvSpPr>
            <a:spLocks noGrp="1"/>
          </p:cNvSpPr>
          <p:nvPr>
            <p:ph type="title"/>
          </p:nvPr>
        </p:nvSpPr>
        <p:spPr/>
        <p:txBody>
          <a:bodyPr/>
          <a:lstStyle/>
          <a:p>
            <a:r>
              <a:rPr sz="4400" dirty="0" smtClean="0"/>
              <a:t>The Assyrian Empire  </a:t>
            </a:r>
            <a:r>
              <a:rPr sz="2400" dirty="0" smtClean="0"/>
              <a:t>(2000-605 BC) </a:t>
            </a:r>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haldean &amp; Persian Empires.jpg"/>
          <p:cNvPicPr>
            <a:picLocks noGrp="1" noChangeAspect="1"/>
          </p:cNvPicPr>
          <p:nvPr>
            <p:ph idx="1"/>
          </p:nvPr>
        </p:nvPicPr>
        <p:blipFill>
          <a:blip r:embed="rId2" cstate="print"/>
          <a:stretch>
            <a:fillRect/>
          </a:stretch>
        </p:blipFill>
        <p:spPr>
          <a:xfrm>
            <a:off x="0" y="0"/>
            <a:ext cx="9143999" cy="6857999"/>
          </a:xfrm>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822</TotalTime>
  <Words>1167</Words>
  <Application>Microsoft Office PowerPoint</Application>
  <PresentationFormat>On-screen Show (4:3)</PresentationFormat>
  <Paragraphs>95</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Paper</vt:lpstr>
      <vt:lpstr>Near Eastern Empires</vt:lpstr>
      <vt:lpstr>The Assyrian Empire (2000 - 605 BC)</vt:lpstr>
      <vt:lpstr>The Assyrian Empire  (2000-605 BC)  </vt:lpstr>
      <vt:lpstr>The Assyrian Empire  (2000-605 BC) </vt:lpstr>
      <vt:lpstr>The Assyrian Empire  (2000-605 BC) </vt:lpstr>
      <vt:lpstr>The Assyrian Empire  (2000-605 BC) </vt:lpstr>
      <vt:lpstr>The Assyrian Empire  (2000-605 BC) </vt:lpstr>
      <vt:lpstr>The Assyrian Empire  (2000-605 BC) </vt:lpstr>
      <vt:lpstr>Slide 9</vt:lpstr>
      <vt:lpstr>The Chaldean Empire (625-539 BC)</vt:lpstr>
      <vt:lpstr>The Chaldean Empire (625-539 BC)</vt:lpstr>
      <vt:lpstr>The Chaldean Empire (625-539 BC)</vt:lpstr>
      <vt:lpstr>The Chaldean Empire (625-539 BC)</vt:lpstr>
      <vt:lpstr>The Chaldean Empire (625-539 BC)</vt:lpstr>
      <vt:lpstr>Slide 15</vt:lpstr>
      <vt:lpstr>The Persian Empire </vt:lpstr>
      <vt:lpstr>Cyrus the Great (reign: 559-530 BC)</vt:lpstr>
      <vt:lpstr>Cyrus the Great</vt:lpstr>
      <vt:lpstr>Persian Government</vt:lpstr>
      <vt:lpstr>Persian Culture</vt:lpstr>
      <vt:lpstr>Darius the Great</vt:lpstr>
      <vt:lpstr>Darius the Great</vt:lpstr>
      <vt:lpstr>Nebuchadnezzar’s Dream Predicts the future</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Near Eastern Empires</dc:title>
  <dc:creator>Rebecca Lopez</dc:creator>
  <cp:lastModifiedBy>Rebecca Lopez</cp:lastModifiedBy>
  <cp:revision>46</cp:revision>
  <dcterms:created xsi:type="dcterms:W3CDTF">2013-09-25T02:12:07Z</dcterms:created>
  <dcterms:modified xsi:type="dcterms:W3CDTF">2015-09-24T08:10:05Z</dcterms:modified>
</cp:coreProperties>
</file>